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58" r:id="rId4"/>
    <p:sldId id="257" r:id="rId5"/>
    <p:sldId id="273" r:id="rId6"/>
    <p:sldId id="272" r:id="rId7"/>
    <p:sldId id="274" r:id="rId8"/>
    <p:sldId id="259" r:id="rId9"/>
    <p:sldId id="260" r:id="rId10"/>
    <p:sldId id="265" r:id="rId11"/>
    <p:sldId id="282" r:id="rId12"/>
    <p:sldId id="261" r:id="rId13"/>
    <p:sldId id="264" r:id="rId14"/>
    <p:sldId id="275" r:id="rId15"/>
    <p:sldId id="281" r:id="rId16"/>
    <p:sldId id="280" r:id="rId17"/>
    <p:sldId id="262" r:id="rId18"/>
    <p:sldId id="276" r:id="rId19"/>
    <p:sldId id="277" r:id="rId20"/>
    <p:sldId id="278" r:id="rId21"/>
    <p:sldId id="284" r:id="rId22"/>
    <p:sldId id="279" r:id="rId23"/>
    <p:sldId id="285" r:id="rId24"/>
    <p:sldId id="271" r:id="rId25"/>
  </p:sldIdLst>
  <p:sldSz cx="18288000" cy="10287000"/>
  <p:notesSz cx="6858000" cy="9144000"/>
  <p:embeddedFontLst>
    <p:embeddedFont>
      <p:font typeface="Agrandir Narrow" panose="020B0604020202020204" charset="0"/>
      <p:regular r:id="rId27"/>
    </p:embeddedFont>
    <p:embeddedFont>
      <p:font typeface="Agrandir Narrow Bold" panose="020B0604020202020204" charset="0"/>
      <p:regular r:id="rId28"/>
    </p:embeddedFont>
    <p:embeddedFont>
      <p:font typeface="Bauhaus 93" panose="04030905020B02020C02" pitchFamily="82" charset="0"/>
      <p:regular r:id="rId29"/>
    </p:embeddedFont>
    <p:embeddedFont>
      <p:font typeface="Berlin Sans FB Demi" panose="020E0802020502020306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Open Sans Light Bold" panose="020B0604020202020204" charset="0"/>
      <p:regular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30"/>
    <a:srgbClr val="D662A6"/>
    <a:srgbClr val="F4F6FC"/>
    <a:srgbClr val="545454"/>
    <a:srgbClr val="9476B4"/>
    <a:srgbClr val="213969"/>
    <a:srgbClr val="7A54A1"/>
    <a:srgbClr val="FF9B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>
        <p:scale>
          <a:sx n="42" d="100"/>
          <a:sy n="42" d="100"/>
        </p:scale>
        <p:origin x="804" y="56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F91B7-5D76-48B9-ABE0-D7B98F24583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6E9C8-D9DA-4959-8822-43CFC3A7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E9C8-D9DA-4959-8822-43CFC3A7D2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2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E9C8-D9DA-4959-8822-43CFC3A7D2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6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9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tmp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2.svg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18.svg"/><Relationship Id="rId5" Type="http://schemas.openxmlformats.org/officeDocument/2006/relationships/image" Target="../media/image62.svg"/><Relationship Id="rId15" Type="http://schemas.openxmlformats.org/officeDocument/2006/relationships/image" Target="../media/image68.jpg"/><Relationship Id="rId10" Type="http://schemas.openxmlformats.org/officeDocument/2006/relationships/image" Target="../media/image1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6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2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74.png"/><Relationship Id="rId7" Type="http://schemas.openxmlformats.org/officeDocument/2006/relationships/image" Target="../media/image69.png"/><Relationship Id="rId12" Type="http://schemas.openxmlformats.org/officeDocument/2006/relationships/image" Target="../media/image79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78.jpeg"/><Relationship Id="rId5" Type="http://schemas.openxmlformats.org/officeDocument/2006/relationships/image" Target="../media/image76.png"/><Relationship Id="rId10" Type="http://schemas.openxmlformats.org/officeDocument/2006/relationships/image" Target="../media/image52.svg"/><Relationship Id="rId4" Type="http://schemas.openxmlformats.org/officeDocument/2006/relationships/image" Target="../media/image75.sv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9.svg"/><Relationship Id="rId3" Type="http://schemas.openxmlformats.org/officeDocument/2006/relationships/image" Target="../media/image2.svg"/><Relationship Id="rId7" Type="http://schemas.openxmlformats.org/officeDocument/2006/relationships/image" Target="../media/image85.sv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35.svg"/><Relationship Id="rId5" Type="http://schemas.openxmlformats.org/officeDocument/2006/relationships/image" Target="../media/image6.svg"/><Relationship Id="rId15" Type="http://schemas.openxmlformats.org/officeDocument/2006/relationships/image" Target="../media/image87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9.svg"/><Relationship Id="rId3" Type="http://schemas.openxmlformats.org/officeDocument/2006/relationships/image" Target="../media/image2.svg"/><Relationship Id="rId7" Type="http://schemas.openxmlformats.org/officeDocument/2006/relationships/image" Target="../media/image85.sv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35.svg"/><Relationship Id="rId5" Type="http://schemas.openxmlformats.org/officeDocument/2006/relationships/image" Target="../media/image6.svg"/><Relationship Id="rId15" Type="http://schemas.openxmlformats.org/officeDocument/2006/relationships/image" Target="../media/image88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svg"/><Relationship Id="rId18" Type="http://schemas.openxmlformats.org/officeDocument/2006/relationships/image" Target="../media/image29.jpe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5.png"/><Relationship Id="rId16" Type="http://schemas.openxmlformats.org/officeDocument/2006/relationships/image" Target="../media/image2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8.sv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77.svg"/><Relationship Id="rId12" Type="http://schemas.openxmlformats.org/officeDocument/2006/relationships/image" Target="../media/image9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33.svg"/><Relationship Id="rId5" Type="http://schemas.openxmlformats.org/officeDocument/2006/relationships/image" Target="../media/image20.sv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3.tmp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13.svg"/><Relationship Id="rId14" Type="http://schemas.openxmlformats.org/officeDocument/2006/relationships/image" Target="../media/image44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5.tmp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13.svg"/><Relationship Id="rId14" Type="http://schemas.openxmlformats.org/officeDocument/2006/relationships/image" Target="../media/image46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8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7.tmp"/><Relationship Id="rId5" Type="http://schemas.openxmlformats.org/officeDocument/2006/relationships/image" Target="../media/image37.sv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1.png"/><Relationship Id="rId7" Type="http://schemas.openxmlformats.org/officeDocument/2006/relationships/image" Target="../media/image41.png"/><Relationship Id="rId12" Type="http://schemas.openxmlformats.org/officeDocument/2006/relationships/image" Target="../media/image5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55.tmp"/><Relationship Id="rId5" Type="http://schemas.openxmlformats.org/officeDocument/2006/relationships/image" Target="../media/image1.png"/><Relationship Id="rId10" Type="http://schemas.openxmlformats.org/officeDocument/2006/relationships/image" Target="../media/image54.svg"/><Relationship Id="rId4" Type="http://schemas.openxmlformats.org/officeDocument/2006/relationships/image" Target="../media/image52.sv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5F97D0-0A95-6776-C432-E89BACC3D6F7}"/>
              </a:ext>
            </a:extLst>
          </p:cNvPr>
          <p:cNvSpPr/>
          <p:nvPr/>
        </p:nvSpPr>
        <p:spPr>
          <a:xfrm>
            <a:off x="1526384" y="6440031"/>
            <a:ext cx="7467599" cy="762000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ts val="553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4F6FC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Python Object Oriented Programming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52710" y="1178511"/>
            <a:ext cx="1561364" cy="8544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48306" y="277505"/>
            <a:ext cx="3432328" cy="10296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63732" y="2209164"/>
            <a:ext cx="850914" cy="8509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232848" y="9479527"/>
            <a:ext cx="2231046" cy="12209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 l="53736" b="1480"/>
          <a:stretch>
            <a:fillRect/>
          </a:stretch>
        </p:blipFill>
        <p:spPr>
          <a:xfrm>
            <a:off x="10302259" y="2250655"/>
            <a:ext cx="6010794" cy="81682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26124" y="4236968"/>
            <a:ext cx="8126130" cy="1287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11500" dirty="0">
                <a:solidFill>
                  <a:srgbClr val="213969"/>
                </a:solidFill>
                <a:latin typeface="Bauhaus 93" panose="04030905020B02020C02" pitchFamily="82" charset="0"/>
                <a:cs typeface="Adarghal 1" panose="02010000000000000000" pitchFamily="2" charset="-78"/>
              </a:rPr>
              <a:t>Python OOP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84022" y="2783029"/>
            <a:ext cx="5752325" cy="101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1"/>
              </a:lnSpc>
              <a:spcBef>
                <a:spcPct val="0"/>
              </a:spcBef>
            </a:pPr>
            <a:r>
              <a:rPr lang="en-US" sz="5943" b="1" dirty="0">
                <a:solidFill>
                  <a:srgbClr val="D75581"/>
                </a:solidFill>
                <a:latin typeface="Open Sans Light"/>
              </a:rPr>
              <a:t>What is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125281" y="6776574"/>
            <a:ext cx="425457" cy="4254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550738" y="1181146"/>
            <a:ext cx="603264" cy="60326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36075" y="9257302"/>
            <a:ext cx="3432328" cy="10296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736716" y="-332990"/>
            <a:ext cx="2231046" cy="1220991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B39B4B9F-8A6C-242B-B053-214C7C51A9F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15124" y="8253997"/>
            <a:ext cx="1755498" cy="17554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A67A6E-82C3-5F84-D4FE-BBF9B30098A4}"/>
              </a:ext>
            </a:extLst>
          </p:cNvPr>
          <p:cNvSpPr txBox="1"/>
          <p:nvPr/>
        </p:nvSpPr>
        <p:spPr>
          <a:xfrm>
            <a:off x="2384022" y="7658100"/>
            <a:ext cx="7918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rgbClr val="213969"/>
                </a:solidFill>
              </a:rPr>
              <a:t>Renad</a:t>
            </a:r>
            <a:r>
              <a:rPr lang="en-GB" sz="3600" b="1" dirty="0">
                <a:solidFill>
                  <a:srgbClr val="213969"/>
                </a:solidFill>
              </a:rPr>
              <a:t> </a:t>
            </a:r>
            <a:r>
              <a:rPr lang="en-GB" sz="3600" b="1" dirty="0" err="1">
                <a:solidFill>
                  <a:srgbClr val="213969"/>
                </a:solidFill>
              </a:rPr>
              <a:t>Alnuaim</a:t>
            </a:r>
            <a:r>
              <a:rPr lang="en-GB" sz="3600" b="1" dirty="0">
                <a:solidFill>
                  <a:srgbClr val="213969"/>
                </a:solidFill>
              </a:rPr>
              <a:t>    </a:t>
            </a:r>
          </a:p>
          <a:p>
            <a:r>
              <a:rPr lang="en-GB" sz="3600" b="1" dirty="0">
                <a:solidFill>
                  <a:srgbClr val="213969"/>
                </a:solidFill>
              </a:rPr>
              <a:t>Razan Sharaf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00377" y="9258300"/>
            <a:ext cx="3390665" cy="18556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96F4181-77BE-1FF5-9162-9356E43F8ABD}"/>
              </a:ext>
            </a:extLst>
          </p:cNvPr>
          <p:cNvSpPr/>
          <p:nvPr/>
        </p:nvSpPr>
        <p:spPr>
          <a:xfrm>
            <a:off x="3390900" y="863251"/>
            <a:ext cx="11506200" cy="1007974"/>
          </a:xfrm>
          <a:prstGeom prst="roundRect">
            <a:avLst>
              <a:gd name="adj" fmla="val 35101"/>
            </a:avLst>
          </a:prstGeom>
          <a:solidFill>
            <a:srgbClr val="7A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717"/>
              </a:lnSpc>
              <a:spcBef>
                <a:spcPct val="0"/>
              </a:spcBef>
              <a:defRPr/>
            </a:pPr>
            <a:r>
              <a:rPr lang="en-US" sz="5598" dirty="0">
                <a:solidFill>
                  <a:srgbClr val="F4F6FC"/>
                </a:solidFill>
                <a:latin typeface="Berlin Sans FB Demi" panose="020E0802020502020306" pitchFamily="34" charset="0"/>
              </a:rPr>
              <a:t>Now can you guess the output!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F45C00F1-9491-D9E4-C7FF-613F58A760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5603"/>
            <a:ext cx="10744200" cy="501763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6" name="صورة 15">
            <a:extLst>
              <a:ext uri="{FF2B5EF4-FFF2-40B4-BE49-F238E27FC236}">
                <a16:creationId xmlns:a16="http://schemas.microsoft.com/office/drawing/2014/main" id="{4B0D5E05-1C69-9644-A7BC-40C48203E0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0" b="48474"/>
          <a:stretch/>
        </p:blipFill>
        <p:spPr>
          <a:xfrm>
            <a:off x="457200" y="7377203"/>
            <a:ext cx="10744200" cy="228600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7" name="Rectangle: Rounded Corners 69">
            <a:extLst>
              <a:ext uri="{FF2B5EF4-FFF2-40B4-BE49-F238E27FC236}">
                <a16:creationId xmlns:a16="http://schemas.microsoft.com/office/drawing/2014/main" id="{F2CC8250-D7D0-4FD6-543C-69285CD3C2C1}"/>
              </a:ext>
            </a:extLst>
          </p:cNvPr>
          <p:cNvSpPr/>
          <p:nvPr/>
        </p:nvSpPr>
        <p:spPr>
          <a:xfrm>
            <a:off x="12801600" y="2933700"/>
            <a:ext cx="3657599" cy="1007975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052"/>
              </a:lnSpc>
              <a:spcBef>
                <a:spcPct val="0"/>
              </a:spcBef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Output:</a:t>
            </a:r>
          </a:p>
        </p:txBody>
      </p:sp>
      <p:pic>
        <p:nvPicPr>
          <p:cNvPr id="18" name="صورة 17">
            <a:extLst>
              <a:ext uri="{FF2B5EF4-FFF2-40B4-BE49-F238E27FC236}">
                <a16:creationId xmlns:a16="http://schemas.microsoft.com/office/drawing/2014/main" id="{0C4A2A0E-2B20-E868-0242-D4E943FB8A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680" r="45782" b="382"/>
          <a:stretch/>
        </p:blipFill>
        <p:spPr>
          <a:xfrm>
            <a:off x="11430000" y="4191000"/>
            <a:ext cx="6400800" cy="190500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" y="-553"/>
            <a:ext cx="9136513" cy="10286999"/>
            <a:chOff x="305" y="-369"/>
            <a:chExt cx="6091008" cy="6858000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0F9C44-D73B-1375-8693-F8A24CDC153A}"/>
              </a:ext>
            </a:extLst>
          </p:cNvPr>
          <p:cNvSpPr txBox="1"/>
          <p:nvPr/>
        </p:nvSpPr>
        <p:spPr>
          <a:xfrm>
            <a:off x="685800" y="4762500"/>
            <a:ext cx="7148923" cy="5030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tx2"/>
                </a:solidFill>
              </a:rPr>
              <a:t>Break  ( 5 minutes )</a:t>
            </a:r>
          </a:p>
        </p:txBody>
      </p:sp>
    </p:spTree>
    <p:extLst>
      <p:ext uri="{BB962C8B-B14F-4D97-AF65-F5344CB8AC3E}">
        <p14:creationId xmlns:p14="http://schemas.microsoft.com/office/powerpoint/2010/main" val="140833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443D31B3-80D9-07D4-1E19-3E0BB38C1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9" t="2532" r="9055" b="2882"/>
          <a:stretch/>
        </p:blipFill>
        <p:spPr>
          <a:xfrm>
            <a:off x="6172540" y="-51721"/>
            <a:ext cx="12141859" cy="1028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13574" y="2982126"/>
            <a:ext cx="7641769" cy="738341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75562" y="9006492"/>
            <a:ext cx="1048729" cy="106455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849587" y="116746"/>
            <a:ext cx="3432328" cy="102969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682467" y="555531"/>
            <a:ext cx="962736" cy="10105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595115" y="2453946"/>
            <a:ext cx="850914" cy="850914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657430" y="9258300"/>
            <a:ext cx="577048" cy="577048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480689" y="3876646"/>
            <a:ext cx="10442505" cy="1350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73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13969"/>
                </a:solidFill>
                <a:latin typeface="Agrandir Narrow"/>
              </a:rPr>
              <a:t>What if I want to keep my variables and</a:t>
            </a:r>
          </a:p>
          <a:p>
            <a:pPr marL="0" lvl="0" indent="0">
              <a:lnSpc>
                <a:spcPts val="3373"/>
              </a:lnSpc>
              <a:spcBef>
                <a:spcPct val="0"/>
              </a:spcBef>
            </a:pPr>
            <a:endParaRPr lang="en-US" sz="4400" b="1" dirty="0">
              <a:solidFill>
                <a:srgbClr val="213969"/>
              </a:solidFill>
              <a:latin typeface="Agrandir Narrow"/>
            </a:endParaRPr>
          </a:p>
          <a:p>
            <a:pPr marL="0" lvl="0" indent="0">
              <a:lnSpc>
                <a:spcPts val="3373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213969"/>
                </a:solidFill>
                <a:latin typeface="Agrandir Narrow"/>
              </a:rPr>
              <a:t> methods safe from  intruders ?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232583" y="4414407"/>
            <a:ext cx="4585107" cy="526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1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Agrandir Narrow Bold"/>
              </a:rPr>
              <a:t>Access modifiers:</a:t>
            </a:r>
            <a:endParaRPr lang="en-US" sz="4000" u="none" dirty="0">
              <a:solidFill>
                <a:srgbClr val="000000"/>
              </a:solidFill>
              <a:latin typeface="Agrandir Narrow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1526279" y="5690974"/>
            <a:ext cx="650483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18"/>
              </a:lnSpc>
              <a:spcBef>
                <a:spcPct val="0"/>
              </a:spcBef>
            </a:pPr>
            <a:r>
              <a:rPr lang="en-GB" sz="3200" b="1" i="0" dirty="0">
                <a:solidFill>
                  <a:srgbClr val="D662A6"/>
                </a:solidFill>
                <a:effectLst/>
                <a:latin typeface="urw-din"/>
              </a:rPr>
              <a:t> used to restrict access to the variables and methods of the class.</a:t>
            </a:r>
            <a:endParaRPr lang="en-US" sz="2800" b="1" u="none" dirty="0">
              <a:solidFill>
                <a:srgbClr val="D662A6"/>
              </a:solidFill>
              <a:latin typeface="Agrandir Narrow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2F821F6-A396-5F20-B215-A6B4AE3C5B50}"/>
              </a:ext>
            </a:extLst>
          </p:cNvPr>
          <p:cNvSpPr/>
          <p:nvPr/>
        </p:nvSpPr>
        <p:spPr>
          <a:xfrm>
            <a:off x="2057400" y="879052"/>
            <a:ext cx="10772197" cy="1508679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052"/>
              </a:lnSpc>
              <a:spcBef>
                <a:spcPct val="0"/>
              </a:spcBef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Access modifiers for methods/attributes </a:t>
            </a:r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25E40221-4EEE-BF1D-276B-AD6ECCC9CA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18" y="6197046"/>
            <a:ext cx="6455664" cy="3371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EF53-0F3D-C6AE-6138-6929BBD7329D}"/>
              </a:ext>
            </a:extLst>
          </p:cNvPr>
          <p:cNvSpPr txBox="1"/>
          <p:nvPr/>
        </p:nvSpPr>
        <p:spPr>
          <a:xfrm>
            <a:off x="13021603" y="3404608"/>
            <a:ext cx="392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The solution is </a:t>
            </a:r>
          </a:p>
        </p:txBody>
      </p:sp>
      <p:pic>
        <p:nvPicPr>
          <p:cNvPr id="6" name="Picture 5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B5136576-6655-EAB3-4DC3-6EC4A3853C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857" y="360829"/>
            <a:ext cx="3054350" cy="23241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98D67-E288-0A8B-90FC-540581760370}"/>
              </a:ext>
            </a:extLst>
          </p:cNvPr>
          <p:cNvSpPr txBox="1"/>
          <p:nvPr/>
        </p:nvSpPr>
        <p:spPr>
          <a:xfrm>
            <a:off x="13868604" y="2019300"/>
            <a:ext cx="190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F4F6FC"/>
                </a:highlight>
              </a:rPr>
              <a:t>AI bootcamp class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F3FD725-2650-765F-42ED-76DC11795816}"/>
              </a:ext>
            </a:extLst>
          </p:cNvPr>
          <p:cNvSpPr/>
          <p:nvPr/>
        </p:nvSpPr>
        <p:spPr>
          <a:xfrm>
            <a:off x="4818964" y="934815"/>
            <a:ext cx="8547271" cy="1093435"/>
          </a:xfrm>
          <a:prstGeom prst="roundRect">
            <a:avLst>
              <a:gd name="adj" fmla="val 35101"/>
            </a:avLst>
          </a:prstGeom>
          <a:solidFill>
            <a:srgbClr val="213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Types of Access modifiers </a:t>
            </a:r>
          </a:p>
        </p:txBody>
      </p:sp>
      <p:pic>
        <p:nvPicPr>
          <p:cNvPr id="65" name="Picture 14">
            <a:extLst>
              <a:ext uri="{FF2B5EF4-FFF2-40B4-BE49-F238E27FC236}">
                <a16:creationId xmlns:a16="http://schemas.microsoft.com/office/drawing/2014/main" id="{5D693F1C-00DF-402E-9DD0-1B9AB63C51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9367" y="8456313"/>
            <a:ext cx="1520440" cy="1543380"/>
          </a:xfrm>
          <a:prstGeom prst="rect">
            <a:avLst/>
          </a:prstGeom>
        </p:spPr>
      </p:pic>
      <p:pic>
        <p:nvPicPr>
          <p:cNvPr id="59" name="Picture 58" descr="Table&#10;&#10;Description automatically generated">
            <a:extLst>
              <a:ext uri="{FF2B5EF4-FFF2-40B4-BE49-F238E27FC236}">
                <a16:creationId xmlns:a16="http://schemas.microsoft.com/office/drawing/2014/main" id="{65AE5666-2B3A-5B0F-830B-B92172FA0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5181"/>
            <a:ext cx="9520729" cy="34639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AE599AF-365A-407D-D660-138BC54A9967}"/>
              </a:ext>
            </a:extLst>
          </p:cNvPr>
          <p:cNvSpPr txBox="1"/>
          <p:nvPr/>
        </p:nvSpPr>
        <p:spPr>
          <a:xfrm>
            <a:off x="932764" y="3073175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“Y” means attribute can be accessed in … </a:t>
            </a:r>
            <a:endParaRPr lang="en-GB" sz="2000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8315CC6-9018-49A3-9BB5-5E3F5EEA6DB2}"/>
              </a:ext>
            </a:extLst>
          </p:cNvPr>
          <p:cNvSpPr txBox="1"/>
          <p:nvPr/>
        </p:nvSpPr>
        <p:spPr>
          <a:xfrm>
            <a:off x="914400" y="3686123"/>
            <a:ext cx="815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“N” means attribute cannot be accessed in … </a:t>
            </a:r>
          </a:p>
          <a:p>
            <a:endParaRPr lang="en-GB" dirty="0"/>
          </a:p>
        </p:txBody>
      </p:sp>
      <p:pic>
        <p:nvPicPr>
          <p:cNvPr id="101" name="Picture 100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2B590D-B01A-967C-EE21-4C3FC8125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5155618"/>
            <a:ext cx="6477000" cy="51816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C44F49E-1CBA-20C7-23E0-92CFEB0222EF}"/>
              </a:ext>
            </a:extLst>
          </p:cNvPr>
          <p:cNvSpPr txBox="1"/>
          <p:nvPr/>
        </p:nvSpPr>
        <p:spPr>
          <a:xfrm>
            <a:off x="16764000" y="8766338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public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8E05CB-A13E-1B80-DCCE-18C9A0FBDA18}"/>
              </a:ext>
            </a:extLst>
          </p:cNvPr>
          <p:cNvSpPr txBox="1"/>
          <p:nvPr/>
        </p:nvSpPr>
        <p:spPr>
          <a:xfrm>
            <a:off x="14401800" y="861727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private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8D8D12B-D419-036A-2B44-C9F132D60FDD}"/>
              </a:ext>
            </a:extLst>
          </p:cNvPr>
          <p:cNvSpPr txBox="1"/>
          <p:nvPr/>
        </p:nvSpPr>
        <p:spPr>
          <a:xfrm>
            <a:off x="11861871" y="87663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protected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277600" y="9572447"/>
            <a:ext cx="1561364" cy="854492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F3FD725-2650-765F-42ED-76DC11795816}"/>
              </a:ext>
            </a:extLst>
          </p:cNvPr>
          <p:cNvSpPr/>
          <p:nvPr/>
        </p:nvSpPr>
        <p:spPr>
          <a:xfrm>
            <a:off x="3733800" y="394862"/>
            <a:ext cx="9506636" cy="1093435"/>
          </a:xfrm>
          <a:prstGeom prst="roundRect">
            <a:avLst>
              <a:gd name="adj" fmla="val 35101"/>
            </a:avLst>
          </a:prstGeom>
          <a:solidFill>
            <a:srgbClr val="213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88"/>
              </a:lnSpc>
              <a:spcBef>
                <a:spcPct val="0"/>
              </a:spcBef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 Access modifiers : Conventions</a:t>
            </a:r>
          </a:p>
        </p:txBody>
      </p:sp>
      <p:pic>
        <p:nvPicPr>
          <p:cNvPr id="65" name="Picture 14">
            <a:extLst>
              <a:ext uri="{FF2B5EF4-FFF2-40B4-BE49-F238E27FC236}">
                <a16:creationId xmlns:a16="http://schemas.microsoft.com/office/drawing/2014/main" id="{5D693F1C-00DF-402E-9DD0-1B9AB63C51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19367" y="8456313"/>
            <a:ext cx="1520440" cy="15433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AE599AF-365A-407D-D660-138BC54A9967}"/>
              </a:ext>
            </a:extLst>
          </p:cNvPr>
          <p:cNvSpPr txBox="1"/>
          <p:nvPr/>
        </p:nvSpPr>
        <p:spPr>
          <a:xfrm>
            <a:off x="1524000" y="2430985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8315CC6-9018-49A3-9BB5-5E3F5EEA6DB2}"/>
              </a:ext>
            </a:extLst>
          </p:cNvPr>
          <p:cNvSpPr txBox="1"/>
          <p:nvPr/>
        </p:nvSpPr>
        <p:spPr>
          <a:xfrm>
            <a:off x="1524000" y="2849342"/>
            <a:ext cx="632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 </a:t>
            </a:r>
          </a:p>
          <a:p>
            <a:endParaRPr lang="en-GB" dirty="0"/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B2007446-B9D9-CE8C-5C27-3737FC9E42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7" y="2037028"/>
            <a:ext cx="13375688" cy="54496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Why are cats in Poland causing problems for wildlife? - CBBC Newsround">
            <a:extLst>
              <a:ext uri="{FF2B5EF4-FFF2-40B4-BE49-F238E27FC236}">
                <a16:creationId xmlns:a16="http://schemas.microsoft.com/office/drawing/2014/main" id="{761CD7C8-4FA8-9C0B-DBB0-D6979F47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287" y="7982723"/>
            <a:ext cx="3581400" cy="20145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068585-E9CE-AF17-B58D-9CDDD0873CC5}"/>
              </a:ext>
            </a:extLst>
          </p:cNvPr>
          <p:cNvSpPr txBox="1"/>
          <p:nvPr/>
        </p:nvSpPr>
        <p:spPr>
          <a:xfrm>
            <a:off x="5715000" y="8110716"/>
            <a:ext cx="100584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/>
              <a:t>How can we </a:t>
            </a:r>
            <a:r>
              <a:rPr lang="en-GB" sz="3600" b="1" dirty="0"/>
              <a:t>access</a:t>
            </a:r>
            <a:r>
              <a:rPr lang="en-GB" sz="3600" dirty="0"/>
              <a:t> the private and protected </a:t>
            </a:r>
            <a:r>
              <a:rPr lang="en-GB" sz="3600" dirty="0">
                <a:solidFill>
                  <a:srgbClr val="FF0000"/>
                </a:solidFill>
              </a:rPr>
              <a:t>methods/attributes </a:t>
            </a:r>
            <a:r>
              <a:rPr lang="en-GB" sz="3600" dirty="0"/>
              <a:t>if they are not accessible in specific positions??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F99DD-9EE1-3DF3-4EFC-2A584D6BC484}"/>
              </a:ext>
            </a:extLst>
          </p:cNvPr>
          <p:cNvSpPr txBox="1"/>
          <p:nvPr/>
        </p:nvSpPr>
        <p:spPr>
          <a:xfrm>
            <a:off x="9448800" y="9228003"/>
            <a:ext cx="403860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</a:rPr>
              <a:t>By getters and setters </a:t>
            </a:r>
          </a:p>
        </p:txBody>
      </p:sp>
    </p:spTree>
    <p:extLst>
      <p:ext uri="{BB962C8B-B14F-4D97-AF65-F5344CB8AC3E}">
        <p14:creationId xmlns:p14="http://schemas.microsoft.com/office/powerpoint/2010/main" val="34540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5613A4-9E88-D2DF-799D-8B1084FAFC57}"/>
              </a:ext>
            </a:extLst>
          </p:cNvPr>
          <p:cNvSpPr txBox="1"/>
          <p:nvPr/>
        </p:nvSpPr>
        <p:spPr>
          <a:xfrm>
            <a:off x="1371600" y="22860"/>
            <a:ext cx="8458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n>
                  <a:solidFill>
                    <a:srgbClr val="D662A6"/>
                  </a:solidFill>
                </a:ln>
              </a:rPr>
              <a:t>Private and public access modifiers  example:</a:t>
            </a:r>
          </a:p>
        </p:txBody>
      </p:sp>
      <p:sp>
        <p:nvSpPr>
          <p:cNvPr id="7" name="Rectangle: Rounded Corners 69">
            <a:extLst>
              <a:ext uri="{FF2B5EF4-FFF2-40B4-BE49-F238E27FC236}">
                <a16:creationId xmlns:a16="http://schemas.microsoft.com/office/drawing/2014/main" id="{C92D65A3-7BAB-A037-BB3A-6319BBA0C2D0}"/>
              </a:ext>
            </a:extLst>
          </p:cNvPr>
          <p:cNvSpPr/>
          <p:nvPr/>
        </p:nvSpPr>
        <p:spPr>
          <a:xfrm>
            <a:off x="12534099" y="1644713"/>
            <a:ext cx="3887802" cy="1053973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052"/>
              </a:lnSpc>
              <a:spcBef>
                <a:spcPct val="0"/>
              </a:spcBef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Output:</a:t>
            </a:r>
          </a:p>
        </p:txBody>
      </p:sp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EB050C61-1158-43F7-5418-75BCF82487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3086100"/>
            <a:ext cx="7315200" cy="188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42DA170-ECCF-BCE0-BD83-EFFF6CB35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86058"/>
            <a:ext cx="10287000" cy="8630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4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2BC24-B073-EDDB-0786-31AF67E04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305394"/>
            <a:ext cx="8932466" cy="8753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613A4-9E88-D2DF-799D-8B1084FAFC57}"/>
              </a:ext>
            </a:extLst>
          </p:cNvPr>
          <p:cNvSpPr txBox="1"/>
          <p:nvPr/>
        </p:nvSpPr>
        <p:spPr>
          <a:xfrm>
            <a:off x="685800" y="329070"/>
            <a:ext cx="8458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n>
                  <a:solidFill>
                    <a:srgbClr val="D662A6"/>
                  </a:solidFill>
                </a:ln>
              </a:rPr>
              <a:t>Protected access modifier  example: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1CB210F-55BE-857C-A8E3-38B72B824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12" y="2541771"/>
            <a:ext cx="6817179" cy="1714500"/>
          </a:xfrm>
          <a:prstGeom prst="rect">
            <a:avLst/>
          </a:prstGeom>
        </p:spPr>
      </p:pic>
      <p:sp>
        <p:nvSpPr>
          <p:cNvPr id="7" name="Rectangle: Rounded Corners 69">
            <a:extLst>
              <a:ext uri="{FF2B5EF4-FFF2-40B4-BE49-F238E27FC236}">
                <a16:creationId xmlns:a16="http://schemas.microsoft.com/office/drawing/2014/main" id="{C92D65A3-7BAB-A037-BB3A-6319BBA0C2D0}"/>
              </a:ext>
            </a:extLst>
          </p:cNvPr>
          <p:cNvSpPr/>
          <p:nvPr/>
        </p:nvSpPr>
        <p:spPr>
          <a:xfrm>
            <a:off x="11582401" y="1297774"/>
            <a:ext cx="3887802" cy="1053973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052"/>
              </a:lnSpc>
              <a:spcBef>
                <a:spcPct val="0"/>
              </a:spcBef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4446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2466" y="526892"/>
            <a:ext cx="2344167" cy="128289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470122" y="3497966"/>
            <a:ext cx="5850861" cy="3291068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93756" y="7280045"/>
            <a:ext cx="640359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6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0" i="0" dirty="0">
                <a:solidFill>
                  <a:srgbClr val="9476B4"/>
                </a:solidFill>
                <a:effectLst/>
                <a:latin typeface="Verdana" panose="020B0604030504040204" pitchFamily="34" charset="0"/>
              </a:rPr>
              <a:t>Inheritance allows us to define a class that inherits all the methods and properties from another class.</a:t>
            </a:r>
            <a:endParaRPr kumimoji="0" lang="en-US" sz="2971" b="0" i="0" u="none" strike="noStrike" kern="1200" cap="none" spc="0" normalizeH="0" baseline="0" noProof="0" dirty="0">
              <a:ln>
                <a:noFill/>
              </a:ln>
              <a:solidFill>
                <a:srgbClr val="9476B4"/>
              </a:solidFill>
              <a:effectLst/>
              <a:uLnTx/>
              <a:uFillTx/>
              <a:latin typeface="Agrandir Narrow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83769" y="3464421"/>
            <a:ext cx="7514572" cy="19697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D662A6"/>
                </a:solidFill>
                <a:effectLst/>
                <a:latin typeface="Verdana" panose="020B0604030504040204" pitchFamily="34" charset="0"/>
              </a:rPr>
              <a:t>Parent class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662A6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Verdana" panose="020B0604030504040204" pitchFamily="34" charset="0"/>
              </a:rPr>
              <a:t>is the class being inherited from.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D662A6"/>
                </a:solidFill>
                <a:effectLst/>
                <a:latin typeface="Verdana" panose="020B0604030504040204" pitchFamily="34" charset="0"/>
              </a:rPr>
              <a:t>Child class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662A6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545454"/>
                </a:solidFill>
                <a:effectLst/>
                <a:latin typeface="Verdana" panose="020B0604030504040204" pitchFamily="34" charset="0"/>
              </a:rPr>
              <a:t>is the class that inherits from another class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662A6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rgbClr val="D662A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15585" y="1320623"/>
            <a:ext cx="850914" cy="8509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93563" y="5143500"/>
            <a:ext cx="850914" cy="85091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866" y="5994414"/>
            <a:ext cx="530331" cy="5303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501385" y="2171537"/>
            <a:ext cx="489694" cy="489694"/>
          </a:xfrm>
          <a:prstGeom prst="rect">
            <a:avLst/>
          </a:prstGeom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2FF86D9F-4301-0DDA-8174-25D32FEE8F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0319" y="8331720"/>
            <a:ext cx="1684230" cy="1709640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DFF58AED-57BB-C917-1698-64292CD9E1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274915" y="9186540"/>
            <a:ext cx="3432328" cy="10296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CFC665-6762-FC3B-C4BC-625673CB3D68}"/>
              </a:ext>
            </a:extLst>
          </p:cNvPr>
          <p:cNvSpPr/>
          <p:nvPr/>
        </p:nvSpPr>
        <p:spPr>
          <a:xfrm>
            <a:off x="4330353" y="1163084"/>
            <a:ext cx="9627293" cy="1093435"/>
          </a:xfrm>
          <a:prstGeom prst="roundRect">
            <a:avLst>
              <a:gd name="adj" fmla="val 35101"/>
            </a:avLst>
          </a:prstGeom>
          <a:solidFill>
            <a:srgbClr val="213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584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Inheritance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20" name="Picture 2" descr="Photographs Clip Art at Clker.com - vector clip art online, royalty free &amp;  public domain">
            <a:extLst>
              <a:ext uri="{FF2B5EF4-FFF2-40B4-BE49-F238E27FC236}">
                <a16:creationId xmlns:a16="http://schemas.microsoft.com/office/drawing/2014/main" id="{A02B3741-5A60-9E26-D4AA-685A0ACC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66" y="3800475"/>
            <a:ext cx="3123314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A19783-DA58-F34B-9AEA-19E16E3C4D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9" y="3279368"/>
            <a:ext cx="6622139" cy="3728264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DED04F63-8465-204D-2C17-DC6704BAD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2466" y="526892"/>
            <a:ext cx="2344167" cy="128289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470122" y="3497966"/>
            <a:ext cx="5850861" cy="3291068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93756" y="7280045"/>
            <a:ext cx="640359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6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0" i="0" dirty="0">
                <a:solidFill>
                  <a:srgbClr val="273239"/>
                </a:solidFill>
                <a:effectLst/>
                <a:latin typeface="urw-din"/>
              </a:rPr>
              <a:t> Polymorphism lets us define methods in the child class that have the same name as the methods in the parent class.</a:t>
            </a:r>
            <a:endParaRPr kumimoji="0" lang="en-US" sz="2971" b="0" i="0" u="none" strike="noStrike" kern="1200" cap="none" spc="0" normalizeH="0" baseline="0" noProof="0" dirty="0">
              <a:ln>
                <a:noFill/>
              </a:ln>
              <a:solidFill>
                <a:srgbClr val="9476B4"/>
              </a:solidFill>
              <a:effectLst/>
              <a:uLnTx/>
              <a:uFillTx/>
              <a:latin typeface="Agrandir Narrow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15977" y="3707894"/>
            <a:ext cx="8376955" cy="22159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4800" b="0" i="0" dirty="0">
                <a:solidFill>
                  <a:srgbClr val="273239"/>
                </a:solidFill>
                <a:effectLst/>
                <a:latin typeface="urw-din"/>
              </a:rPr>
              <a:t>This process of re-implementing a method in the child class is known as </a:t>
            </a:r>
            <a:r>
              <a:rPr lang="en-GB" sz="4800" b="1" i="0" dirty="0">
                <a:solidFill>
                  <a:srgbClr val="D662A6"/>
                </a:solidFill>
                <a:effectLst/>
                <a:latin typeface="urw-din"/>
              </a:rPr>
              <a:t>Method Overriding</a:t>
            </a:r>
            <a:r>
              <a:rPr lang="en-GB" sz="4800" b="0" i="0" dirty="0">
                <a:solidFill>
                  <a:srgbClr val="273239"/>
                </a:solidFill>
                <a:effectLst/>
                <a:latin typeface="urw-din"/>
              </a:rPr>
              <a:t>.  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rgbClr val="D662A6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15585" y="1320623"/>
            <a:ext cx="850914" cy="8509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93563" y="5143500"/>
            <a:ext cx="850914" cy="85091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866" y="5994414"/>
            <a:ext cx="530331" cy="5303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501385" y="2171537"/>
            <a:ext cx="489694" cy="489694"/>
          </a:xfrm>
          <a:prstGeom prst="rect">
            <a:avLst/>
          </a:prstGeom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2FF86D9F-4301-0DDA-8174-25D32FEE8F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0319" y="8331720"/>
            <a:ext cx="1684230" cy="1709640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DFF58AED-57BB-C917-1698-64292CD9E1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274915" y="9186540"/>
            <a:ext cx="3432328" cy="102969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CFC665-6762-FC3B-C4BC-625673CB3D68}"/>
              </a:ext>
            </a:extLst>
          </p:cNvPr>
          <p:cNvSpPr/>
          <p:nvPr/>
        </p:nvSpPr>
        <p:spPr>
          <a:xfrm>
            <a:off x="4330353" y="1163084"/>
            <a:ext cx="9627293" cy="1093435"/>
          </a:xfrm>
          <a:prstGeom prst="roundRect">
            <a:avLst>
              <a:gd name="adj" fmla="val 35101"/>
            </a:avLst>
          </a:prstGeom>
          <a:solidFill>
            <a:srgbClr val="213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584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Polymorphism 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20" name="Picture 2" descr="Photographs Clip Art at Clker.com - vector clip art online, royalty free &amp;  public domain">
            <a:extLst>
              <a:ext uri="{FF2B5EF4-FFF2-40B4-BE49-F238E27FC236}">
                <a16:creationId xmlns:a16="http://schemas.microsoft.com/office/drawing/2014/main" id="{A02B3741-5A60-9E26-D4AA-685A0ACC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66" y="3800475"/>
            <a:ext cx="3123314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DED04F63-8465-204D-2C17-DC6704BAD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158B2-B989-C9A4-0F0D-D9782ADD50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54" y="3006955"/>
            <a:ext cx="7233232" cy="40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B59906-648E-6C28-52DF-566DCC3E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400" y="2639570"/>
            <a:ext cx="3659091" cy="7069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7ECE-59AB-56B8-16B4-D4A08897605B}"/>
              </a:ext>
            </a:extLst>
          </p:cNvPr>
          <p:cNvSpPr txBox="1"/>
          <p:nvPr/>
        </p:nvSpPr>
        <p:spPr>
          <a:xfrm>
            <a:off x="16005202" y="2990395"/>
            <a:ext cx="6096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5400" dirty="0">
                <a:ln w="0"/>
                <a:solidFill>
                  <a:srgbClr val="D662A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GB" sz="5400" dirty="0">
              <a:ln>
                <a:solidFill>
                  <a:schemeClr val="bg1"/>
                </a:solidFill>
              </a:ln>
              <a:solidFill>
                <a:srgbClr val="D662A6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1BBF9CE-2177-D8CD-6E45-BF8DBD2D8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1" y="1331180"/>
            <a:ext cx="12604792" cy="8652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9B996-4001-6D7C-9E6C-77F55322E78D}"/>
              </a:ext>
            </a:extLst>
          </p:cNvPr>
          <p:cNvSpPr txBox="1"/>
          <p:nvPr/>
        </p:nvSpPr>
        <p:spPr>
          <a:xfrm>
            <a:off x="1295400" y="311647"/>
            <a:ext cx="9508232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D662A6"/>
                </a:solidFill>
              </a:rPr>
              <a:t>Inheritance and polymorphism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CA5C6-B4DE-6F09-A39B-FB0A3EC4E9F3}"/>
              </a:ext>
            </a:extLst>
          </p:cNvPr>
          <p:cNvSpPr txBox="1"/>
          <p:nvPr/>
        </p:nvSpPr>
        <p:spPr>
          <a:xfrm>
            <a:off x="11945620" y="2067065"/>
            <a:ext cx="6096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5400" dirty="0">
                <a:ln w="0"/>
                <a:solidFill>
                  <a:srgbClr val="D662A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GB" sz="5400" dirty="0">
              <a:ln>
                <a:solidFill>
                  <a:schemeClr val="bg1"/>
                </a:solidFill>
              </a:ln>
              <a:solidFill>
                <a:srgbClr val="D662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43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59265" y="0"/>
            <a:ext cx="3432328" cy="10296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14581" y="7349815"/>
            <a:ext cx="2873043" cy="30155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630400" y="-4982281"/>
            <a:ext cx="6501663" cy="67287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622292" y="1931270"/>
            <a:ext cx="1561364" cy="8544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216568" y="7821055"/>
            <a:ext cx="1561364" cy="8544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100000">
            <a:off x="8612173" y="8663097"/>
            <a:ext cx="6501663" cy="67287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532664" y="9095157"/>
            <a:ext cx="1561364" cy="8544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399667" y="5168827"/>
            <a:ext cx="1138776" cy="11387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399667" y="8114760"/>
            <a:ext cx="1121573" cy="112157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88289" y="5590341"/>
            <a:ext cx="4649413" cy="59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3"/>
              </a:lnSpc>
              <a:spcBef>
                <a:spcPct val="0"/>
              </a:spcBef>
            </a:pPr>
            <a:r>
              <a:rPr lang="en-US" sz="3969" dirty="0">
                <a:solidFill>
                  <a:srgbClr val="213969"/>
                </a:solidFill>
                <a:latin typeface="Agrandir Narrow"/>
              </a:rPr>
              <a:t>@razan_rezo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88289" y="8440929"/>
            <a:ext cx="4649413" cy="54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3"/>
              </a:lnSpc>
              <a:spcBef>
                <a:spcPct val="0"/>
              </a:spcBef>
            </a:pPr>
            <a:r>
              <a:rPr lang="en-US" sz="2400" dirty="0">
                <a:solidFill>
                  <a:srgbClr val="213969"/>
                </a:solidFill>
                <a:latin typeface="Agrandir Narrow"/>
              </a:rPr>
              <a:t>razansharaf2001@outlook.com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A5096A1-FB35-F806-3328-9EA0C8E4489A}"/>
              </a:ext>
            </a:extLst>
          </p:cNvPr>
          <p:cNvSpPr/>
          <p:nvPr/>
        </p:nvSpPr>
        <p:spPr>
          <a:xfrm>
            <a:off x="5334000" y="195283"/>
            <a:ext cx="5545889" cy="1093435"/>
          </a:xfrm>
          <a:prstGeom prst="roundRect">
            <a:avLst>
              <a:gd name="adj" fmla="val 35101"/>
            </a:avLst>
          </a:prstGeom>
          <a:solidFill>
            <a:srgbClr val="D66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1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F6F6F6"/>
                </a:solidFill>
                <a:latin typeface="Berlin Sans FB Demi" panose="020E0802020502020306" pitchFamily="34" charset="0"/>
              </a:rPr>
              <a:t>About us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5A3B300D-1FAB-A3D8-9907-48E5241631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67101" y="5309755"/>
            <a:ext cx="1138776" cy="1138776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9E46BE78-36DB-3ABD-56BA-A1AEA94A6968}"/>
              </a:ext>
            </a:extLst>
          </p:cNvPr>
          <p:cNvSpPr txBox="1"/>
          <p:nvPr/>
        </p:nvSpPr>
        <p:spPr>
          <a:xfrm>
            <a:off x="2616763" y="5666095"/>
            <a:ext cx="4649413" cy="59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3"/>
              </a:lnSpc>
              <a:spcBef>
                <a:spcPct val="0"/>
              </a:spcBef>
            </a:pPr>
            <a:r>
              <a:rPr lang="en-US" sz="3969" dirty="0">
                <a:solidFill>
                  <a:srgbClr val="213969"/>
                </a:solidFill>
                <a:latin typeface="Agrandir Narrow"/>
              </a:rPr>
              <a:t>@RenadAbdullahN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1948E17-DB24-2351-623E-6461450F55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89" y="6678055"/>
            <a:ext cx="1143000" cy="11430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E08EDE3B-DB6A-C80D-7E25-60EA4DC6D4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62" y="6971760"/>
            <a:ext cx="1143000" cy="1143000"/>
          </a:xfrm>
          <a:prstGeom prst="rect">
            <a:avLst/>
          </a:prstGeom>
        </p:spPr>
      </p:pic>
      <p:sp>
        <p:nvSpPr>
          <p:cNvPr id="27" name="TextBox 17">
            <a:extLst>
              <a:ext uri="{FF2B5EF4-FFF2-40B4-BE49-F238E27FC236}">
                <a16:creationId xmlns:a16="http://schemas.microsoft.com/office/drawing/2014/main" id="{44E10D98-539E-28FE-A19B-350CDAD48174}"/>
              </a:ext>
            </a:extLst>
          </p:cNvPr>
          <p:cNvSpPr txBox="1"/>
          <p:nvPr/>
        </p:nvSpPr>
        <p:spPr>
          <a:xfrm>
            <a:off x="2589548" y="7249555"/>
            <a:ext cx="4649413" cy="59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3"/>
              </a:lnSpc>
              <a:spcBef>
                <a:spcPct val="0"/>
              </a:spcBef>
            </a:pPr>
            <a:r>
              <a:rPr lang="en-US" sz="3969" dirty="0" err="1">
                <a:solidFill>
                  <a:srgbClr val="213969"/>
                </a:solidFill>
                <a:latin typeface="Agrandir Narrow"/>
              </a:rPr>
              <a:t>Renad</a:t>
            </a:r>
            <a:r>
              <a:rPr lang="en-US" sz="3969" dirty="0">
                <a:solidFill>
                  <a:srgbClr val="213969"/>
                </a:solidFill>
                <a:latin typeface="Agrandir Narrow"/>
              </a:rPr>
              <a:t> </a:t>
            </a:r>
            <a:r>
              <a:rPr lang="en-US" sz="3969" dirty="0" err="1">
                <a:solidFill>
                  <a:srgbClr val="213969"/>
                </a:solidFill>
                <a:latin typeface="Agrandir Narrow"/>
              </a:rPr>
              <a:t>Alnuaim</a:t>
            </a:r>
            <a:endParaRPr lang="en-US" sz="3969" dirty="0">
              <a:solidFill>
                <a:srgbClr val="213969"/>
              </a:solidFill>
              <a:latin typeface="Agrandir Narrow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7DF59A-D0CE-4DA3-92AD-16840D2383D2}"/>
              </a:ext>
            </a:extLst>
          </p:cNvPr>
          <p:cNvSpPr txBox="1"/>
          <p:nvPr/>
        </p:nvSpPr>
        <p:spPr>
          <a:xfrm>
            <a:off x="10571960" y="6944514"/>
            <a:ext cx="2825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Razan sharaf</a:t>
            </a: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53F40973-FA7C-E5B0-E194-5EE07520CD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89576" y="8248301"/>
            <a:ext cx="1121573" cy="1121573"/>
          </a:xfrm>
          <a:prstGeom prst="rect">
            <a:avLst/>
          </a:prstGeom>
        </p:spPr>
      </p:pic>
      <p:sp>
        <p:nvSpPr>
          <p:cNvPr id="31" name="TextBox 17">
            <a:extLst>
              <a:ext uri="{FF2B5EF4-FFF2-40B4-BE49-F238E27FC236}">
                <a16:creationId xmlns:a16="http://schemas.microsoft.com/office/drawing/2014/main" id="{60BDBF69-92D9-9CE0-F0C6-276D1B48AC01}"/>
              </a:ext>
            </a:extLst>
          </p:cNvPr>
          <p:cNvSpPr txBox="1"/>
          <p:nvPr/>
        </p:nvSpPr>
        <p:spPr>
          <a:xfrm>
            <a:off x="2557064" y="8467720"/>
            <a:ext cx="4649413" cy="54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3"/>
              </a:lnSpc>
              <a:spcBef>
                <a:spcPct val="0"/>
              </a:spcBef>
            </a:pPr>
            <a:r>
              <a:rPr lang="en-US" sz="2400" dirty="0">
                <a:solidFill>
                  <a:srgbClr val="213969"/>
                </a:solidFill>
                <a:latin typeface="Agrandir Narrow"/>
              </a:rPr>
              <a:t>Renad.alnuaim@gmail.com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E2B5D8F-0899-FEDA-0751-001F42A9CF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86" y="1287834"/>
            <a:ext cx="4429402" cy="4358531"/>
          </a:xfrm>
          <a:prstGeom prst="rect">
            <a:avLst/>
          </a:prstGeom>
        </p:spPr>
      </p:pic>
      <p:pic>
        <p:nvPicPr>
          <p:cNvPr id="1028" name="Picture 4" descr="مشاهدة صورة المصدر">
            <a:extLst>
              <a:ext uri="{FF2B5EF4-FFF2-40B4-BE49-F238E27FC236}">
                <a16:creationId xmlns:a16="http://schemas.microsoft.com/office/drawing/2014/main" id="{C2C93889-2EF6-C32F-F742-1AAE9B85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40" y="1251265"/>
            <a:ext cx="2601995" cy="38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69">
            <a:extLst>
              <a:ext uri="{FF2B5EF4-FFF2-40B4-BE49-F238E27FC236}">
                <a16:creationId xmlns:a16="http://schemas.microsoft.com/office/drawing/2014/main" id="{2595FA5A-17D6-9C35-412A-380B5F05BE01}"/>
              </a:ext>
            </a:extLst>
          </p:cNvPr>
          <p:cNvSpPr/>
          <p:nvPr/>
        </p:nvSpPr>
        <p:spPr>
          <a:xfrm>
            <a:off x="5691867" y="1744244"/>
            <a:ext cx="3657599" cy="1007975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052"/>
              </a:lnSpc>
              <a:spcBef>
                <a:spcPct val="0"/>
              </a:spcBef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Output: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52709D3-1B81-F0CF-34DC-543F6D0E3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706" y="6788143"/>
            <a:ext cx="6327147" cy="359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sky, outdoor, nature&#10;&#10;Description automatically generated">
            <a:extLst>
              <a:ext uri="{FF2B5EF4-FFF2-40B4-BE49-F238E27FC236}">
                <a16:creationId xmlns:a16="http://schemas.microsoft.com/office/drawing/2014/main" id="{ADD0F7A1-BA61-4488-0D45-3BD5CDD75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53" y="7072758"/>
            <a:ext cx="5791200" cy="3257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64B6F-00B1-7EED-4764-0A9E1C68C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947" y="117034"/>
            <a:ext cx="5810452" cy="30456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7BE526-368A-0445-1175-1423A3493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3" y="3231706"/>
            <a:ext cx="13912869" cy="3518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358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F9C44-D73B-1375-8693-F8A24CDC153A}"/>
              </a:ext>
            </a:extLst>
          </p:cNvPr>
          <p:cNvSpPr txBox="1"/>
          <p:nvPr/>
        </p:nvSpPr>
        <p:spPr>
          <a:xfrm>
            <a:off x="10972800" y="4752177"/>
            <a:ext cx="7148923" cy="5030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tx2"/>
                </a:solidFill>
              </a:rPr>
              <a:t>Break  ( 2 minutes 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27360" y="-25071"/>
            <a:ext cx="9560641" cy="10312071"/>
            <a:chOff x="5818240" y="-1"/>
            <a:chExt cx="6373761" cy="687471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467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8859F-3477-7007-9058-994DC3BFFFCC}"/>
              </a:ext>
            </a:extLst>
          </p:cNvPr>
          <p:cNvSpPr/>
          <p:nvPr/>
        </p:nvSpPr>
        <p:spPr>
          <a:xfrm>
            <a:off x="3581400" y="478933"/>
            <a:ext cx="10210800" cy="1300143"/>
          </a:xfrm>
          <a:prstGeom prst="roundRect">
            <a:avLst>
              <a:gd name="adj" fmla="val 35101"/>
            </a:avLst>
          </a:prstGeom>
          <a:solidFill>
            <a:srgbClr val="D66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1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Mini project Time!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4EFC2F-AF39-9777-BC7D-0B66D9CDE511}"/>
              </a:ext>
            </a:extLst>
          </p:cNvPr>
          <p:cNvSpPr/>
          <p:nvPr/>
        </p:nvSpPr>
        <p:spPr>
          <a:xfrm>
            <a:off x="304800" y="1943100"/>
            <a:ext cx="17068800" cy="1442357"/>
          </a:xfrm>
          <a:prstGeom prst="roundRect">
            <a:avLst>
              <a:gd name="adj" fmla="val 35101"/>
            </a:avLst>
          </a:prstGeom>
          <a:solidFill>
            <a:srgbClr val="7A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4F6FC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Develop your First chatbot in 5 minutes!</a:t>
            </a:r>
          </a:p>
        </p:txBody>
      </p:sp>
      <p:pic>
        <p:nvPicPr>
          <p:cNvPr id="2050" name="Picture 2" descr="Chatbot Case Study | Big data analytics consulting | Artificial intelligence  consultancy | Artificial intelligence consultancy">
            <a:extLst>
              <a:ext uri="{FF2B5EF4-FFF2-40B4-BE49-F238E27FC236}">
                <a16:creationId xmlns:a16="http://schemas.microsoft.com/office/drawing/2014/main" id="{F08C7EB8-A43E-952D-DD81-6EC434959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695700"/>
            <a:ext cx="9935936" cy="596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0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6" name="Right Triangle 2075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03CB-E853-AEC7-B7BE-278F667AFB51}"/>
              </a:ext>
            </a:extLst>
          </p:cNvPr>
          <p:cNvSpPr txBox="1"/>
          <p:nvPr/>
        </p:nvSpPr>
        <p:spPr>
          <a:xfrm>
            <a:off x="2514600" y="3390900"/>
            <a:ext cx="762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D662A6"/>
                </a:solidFill>
              </a:rPr>
              <a:t>OOP Session 3 Quiz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F4F9804-C3E5-832A-7BD7-C2DC5396D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003800"/>
            <a:ext cx="3856702" cy="3856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E2B94-9B9C-9DF8-3ED8-1ACFC20D5B29}"/>
              </a:ext>
            </a:extLst>
          </p:cNvPr>
          <p:cNvSpPr txBox="1"/>
          <p:nvPr/>
        </p:nvSpPr>
        <p:spPr>
          <a:xfrm>
            <a:off x="7391400" y="621030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2060"/>
                </a:solidFill>
              </a:rPr>
              <a:t>https://www.menti.com/alnbc289kcai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3D5C2-FC77-E54F-DA73-33B170EF11C3}"/>
              </a:ext>
            </a:extLst>
          </p:cNvPr>
          <p:cNvSpPr txBox="1"/>
          <p:nvPr/>
        </p:nvSpPr>
        <p:spPr>
          <a:xfrm>
            <a:off x="7391400" y="5403384"/>
            <a:ext cx="4607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A730"/>
                </a:solidFill>
              </a:rPr>
              <a:t>Link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460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093451" y="-5089716"/>
            <a:ext cx="6501663" cy="67287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4517" y="1877168"/>
            <a:ext cx="1561364" cy="8544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16568" y="7821055"/>
            <a:ext cx="1561364" cy="854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100000">
            <a:off x="8612173" y="8663097"/>
            <a:ext cx="6501663" cy="672875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32664" y="9095157"/>
            <a:ext cx="1561364" cy="85449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81424F-FC7B-7F76-D784-405194E29593}"/>
              </a:ext>
            </a:extLst>
          </p:cNvPr>
          <p:cNvSpPr/>
          <p:nvPr/>
        </p:nvSpPr>
        <p:spPr>
          <a:xfrm>
            <a:off x="5651684" y="2968243"/>
            <a:ext cx="6984632" cy="1754464"/>
          </a:xfrm>
          <a:prstGeom prst="roundRect">
            <a:avLst>
              <a:gd name="adj" fmla="val 35101"/>
            </a:avLst>
          </a:prstGeom>
          <a:solidFill>
            <a:srgbClr val="D66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698"/>
              </a:lnSpc>
              <a:spcBef>
                <a:spcPct val="0"/>
              </a:spcBef>
            </a:pPr>
            <a:r>
              <a:rPr lang="en-US" sz="9600" dirty="0">
                <a:solidFill>
                  <a:schemeClr val="bg1"/>
                </a:solidFill>
                <a:latin typeface="Bauhaus 93" panose="04030905020B02020C02" pitchFamily="82" charset="0"/>
              </a:rPr>
              <a:t>Thank You</a:t>
            </a:r>
          </a:p>
        </p:txBody>
      </p:sp>
      <p:pic>
        <p:nvPicPr>
          <p:cNvPr id="13" name="Picture 28">
            <a:extLst>
              <a:ext uri="{FF2B5EF4-FFF2-40B4-BE49-F238E27FC236}">
                <a16:creationId xmlns:a16="http://schemas.microsoft.com/office/drawing/2014/main" id="{56041A3C-A20C-C891-20DD-4F16246EFA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4386"/>
          <a:stretch/>
        </p:blipFill>
        <p:spPr>
          <a:xfrm flipH="1">
            <a:off x="16332820" y="5143383"/>
            <a:ext cx="1981200" cy="425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AE569-F27B-FC78-AAFF-9B46B54398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7" b="13162"/>
          <a:stretch/>
        </p:blipFill>
        <p:spPr>
          <a:xfrm>
            <a:off x="-331656" y="4054044"/>
            <a:ext cx="14559466" cy="53637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5069" y="3269171"/>
            <a:ext cx="918339" cy="9183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16730" y="3186931"/>
            <a:ext cx="918339" cy="9183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A7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39934" y="5323589"/>
            <a:ext cx="918339" cy="91833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41595" y="5241349"/>
            <a:ext cx="918339" cy="91833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396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50849" y="3307166"/>
            <a:ext cx="918339" cy="9183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52510" y="3224925"/>
            <a:ext cx="918339" cy="9183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7558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75714" y="5361584"/>
            <a:ext cx="918339" cy="91833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77375" y="5279343"/>
            <a:ext cx="918339" cy="91833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54A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rot="5400000">
            <a:off x="6851946" y="4782864"/>
            <a:ext cx="3229966" cy="0"/>
          </a:xfrm>
          <a:prstGeom prst="line">
            <a:avLst/>
          </a:prstGeom>
          <a:ln w="38100" cap="flat">
            <a:solidFill>
              <a:srgbClr val="42265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97729" y="-425289"/>
            <a:ext cx="2168999" cy="118703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62702" y="6135263"/>
            <a:ext cx="4050596" cy="425158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146655" y="3308384"/>
            <a:ext cx="528587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u="none" dirty="0">
                <a:solidFill>
                  <a:srgbClr val="000000"/>
                </a:solidFill>
                <a:latin typeface="Agrandir Narrow"/>
              </a:rPr>
              <a:t>What is Object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62008" y="5339890"/>
            <a:ext cx="528587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u="none" dirty="0">
                <a:solidFill>
                  <a:srgbClr val="000000"/>
                </a:solidFill>
                <a:latin typeface="Agrandir Narrow"/>
              </a:rPr>
              <a:t>Attributes and methods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44600" y="3235326"/>
            <a:ext cx="1032027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44600" y="5228339"/>
            <a:ext cx="932422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39263" y="3273320"/>
            <a:ext cx="973144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39263" y="5266334"/>
            <a:ext cx="873539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848421" y="3467100"/>
            <a:ext cx="579497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Agrandir Narrow"/>
              </a:rPr>
              <a:t>Access modifiers </a:t>
            </a:r>
            <a:endParaRPr lang="en-US" sz="4200" u="none" dirty="0">
              <a:solidFill>
                <a:srgbClr val="000000"/>
              </a:solidFill>
              <a:latin typeface="Agrandir Narrow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92682" y="5278622"/>
            <a:ext cx="5771535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u="none" dirty="0">
                <a:solidFill>
                  <a:srgbClr val="000000"/>
                </a:solidFill>
                <a:latin typeface="Agrandir Narrow"/>
              </a:rPr>
              <a:t>Inheritance - Polymorphism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12946" y="761745"/>
            <a:ext cx="3432328" cy="1029698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9581849-36CF-43A8-015E-79CED4B0B104}"/>
              </a:ext>
            </a:extLst>
          </p:cNvPr>
          <p:cNvSpPr/>
          <p:nvPr/>
        </p:nvSpPr>
        <p:spPr>
          <a:xfrm>
            <a:off x="6432908" y="817075"/>
            <a:ext cx="4068042" cy="1228724"/>
          </a:xfrm>
          <a:prstGeom prst="roundRect">
            <a:avLst>
              <a:gd name="adj" fmla="val 35101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48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randir Narrow Bold" panose="020B0604020202020204" charset="0"/>
              </a:rPr>
              <a:t>Today's Schedule</a:t>
            </a:r>
          </a:p>
        </p:txBody>
      </p:sp>
      <p:grpSp>
        <p:nvGrpSpPr>
          <p:cNvPr id="43" name="Group 14">
            <a:extLst>
              <a:ext uri="{FF2B5EF4-FFF2-40B4-BE49-F238E27FC236}">
                <a16:creationId xmlns:a16="http://schemas.microsoft.com/office/drawing/2014/main" id="{B0A33561-446A-A4F1-105B-6F421F0AD0B1}"/>
              </a:ext>
            </a:extLst>
          </p:cNvPr>
          <p:cNvGrpSpPr/>
          <p:nvPr/>
        </p:nvGrpSpPr>
        <p:grpSpPr>
          <a:xfrm>
            <a:off x="6531247" y="7915041"/>
            <a:ext cx="918339" cy="918339"/>
            <a:chOff x="0" y="0"/>
            <a:chExt cx="812800" cy="812800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B6DD2C46-2F37-2115-2322-F66A517AF7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45" name="TextBox 16">
              <a:extLst>
                <a:ext uri="{FF2B5EF4-FFF2-40B4-BE49-F238E27FC236}">
                  <a16:creationId xmlns:a16="http://schemas.microsoft.com/office/drawing/2014/main" id="{4D875854-3B92-6C5E-D9B6-5B56C106ECF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17">
            <a:extLst>
              <a:ext uri="{FF2B5EF4-FFF2-40B4-BE49-F238E27FC236}">
                <a16:creationId xmlns:a16="http://schemas.microsoft.com/office/drawing/2014/main" id="{09F8C31C-EFEC-9BAA-C48C-9890FD1E6D42}"/>
              </a:ext>
            </a:extLst>
          </p:cNvPr>
          <p:cNvGrpSpPr/>
          <p:nvPr/>
        </p:nvGrpSpPr>
        <p:grpSpPr>
          <a:xfrm>
            <a:off x="6432908" y="7832800"/>
            <a:ext cx="918339" cy="918339"/>
            <a:chOff x="0" y="0"/>
            <a:chExt cx="812800" cy="812800"/>
          </a:xfrm>
          <a:solidFill>
            <a:schemeClr val="accent3"/>
          </a:solidFill>
        </p:grpSpPr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EE0B3289-AEE1-E4E4-A7E5-AD9F2216F8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</p:sp>
        <p:sp>
          <p:nvSpPr>
            <p:cNvPr id="48" name="TextBox 19">
              <a:extLst>
                <a:ext uri="{FF2B5EF4-FFF2-40B4-BE49-F238E27FC236}">
                  <a16:creationId xmlns:a16="http://schemas.microsoft.com/office/drawing/2014/main" id="{2EC6518B-F243-5E1F-C439-057629FBA04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35">
            <a:extLst>
              <a:ext uri="{FF2B5EF4-FFF2-40B4-BE49-F238E27FC236}">
                <a16:creationId xmlns:a16="http://schemas.microsoft.com/office/drawing/2014/main" id="{D02D6305-7E20-BB27-5218-88E5EC570AFC}"/>
              </a:ext>
            </a:extLst>
          </p:cNvPr>
          <p:cNvSpPr txBox="1"/>
          <p:nvPr/>
        </p:nvSpPr>
        <p:spPr>
          <a:xfrm>
            <a:off x="6219661" y="7881195"/>
            <a:ext cx="973144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 dirty="0">
                <a:solidFill>
                  <a:srgbClr val="F4F6FC"/>
                </a:solidFill>
                <a:latin typeface="Open Sans Light Bold"/>
              </a:rPr>
              <a:t>05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F722F1B4-E6BD-A1EE-D12A-F718D587C0F9}"/>
              </a:ext>
            </a:extLst>
          </p:cNvPr>
          <p:cNvSpPr txBox="1"/>
          <p:nvPr/>
        </p:nvSpPr>
        <p:spPr>
          <a:xfrm>
            <a:off x="7761172" y="8053609"/>
            <a:ext cx="528587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u="none" dirty="0">
                <a:solidFill>
                  <a:srgbClr val="000000"/>
                </a:solidFill>
                <a:latin typeface="Agrandir Narrow"/>
              </a:rPr>
              <a:t>Mini Project : Chatbot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A536BF-2F2D-F85F-B424-99019A6327AF}"/>
              </a:ext>
            </a:extLst>
          </p:cNvPr>
          <p:cNvSpPr/>
          <p:nvPr/>
        </p:nvSpPr>
        <p:spPr>
          <a:xfrm>
            <a:off x="4746000" y="868451"/>
            <a:ext cx="8787976" cy="1007974"/>
          </a:xfrm>
          <a:prstGeom prst="roundRect">
            <a:avLst>
              <a:gd name="adj" fmla="val 35101"/>
            </a:avLst>
          </a:prstGeom>
          <a:solidFill>
            <a:srgbClr val="7A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98" dirty="0">
                <a:solidFill>
                  <a:srgbClr val="F4F6FC"/>
                </a:solidFill>
                <a:latin typeface="Berlin Sans FB Demi" panose="020E0802020502020306" pitchFamily="34" charset="0"/>
              </a:rPr>
              <a:t>What is Object?</a:t>
            </a:r>
            <a:endParaRPr kumimoji="0" lang="en-US" sz="5598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0482" y="8691660"/>
            <a:ext cx="1116436" cy="113328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87616" y="8980184"/>
            <a:ext cx="3432328" cy="102969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81200" y="4367957"/>
            <a:ext cx="850914" cy="85091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158194" y="492681"/>
            <a:ext cx="2544403" cy="2485034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096372" y="4696479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 Bold" panose="020B0604020202020204" charset="0"/>
              </a:rPr>
              <a:t>But first we need a class!!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1453115" y="3848100"/>
            <a:ext cx="562475" cy="5624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A8E38D-D1A0-6297-3916-F7C29753F992}"/>
              </a:ext>
            </a:extLst>
          </p:cNvPr>
          <p:cNvSpPr txBox="1"/>
          <p:nvPr/>
        </p:nvSpPr>
        <p:spPr>
          <a:xfrm>
            <a:off x="3276600" y="2628900"/>
            <a:ext cx="12087231" cy="131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"/>
              </a:rPr>
              <a:t>An instance of a class that has some attributes and methods.</a:t>
            </a:r>
          </a:p>
        </p:txBody>
      </p:sp>
      <p:pic>
        <p:nvPicPr>
          <p:cNvPr id="42" name="صورة 41">
            <a:extLst>
              <a:ext uri="{FF2B5EF4-FFF2-40B4-BE49-F238E27FC236}">
                <a16:creationId xmlns:a16="http://schemas.microsoft.com/office/drawing/2014/main" id="{B56D2E14-6145-CB57-DE47-8700CF3BCCA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" b="24334"/>
          <a:stretch/>
        </p:blipFill>
        <p:spPr>
          <a:xfrm>
            <a:off x="6553869" y="5753101"/>
            <a:ext cx="5180931" cy="137160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" name="TextBox 30">
            <a:extLst>
              <a:ext uri="{FF2B5EF4-FFF2-40B4-BE49-F238E27FC236}">
                <a16:creationId xmlns:a16="http://schemas.microsoft.com/office/drawing/2014/main" id="{3272298C-7AB7-1C4F-F681-127C685D29A2}"/>
              </a:ext>
            </a:extLst>
          </p:cNvPr>
          <p:cNvSpPr txBox="1"/>
          <p:nvPr/>
        </p:nvSpPr>
        <p:spPr>
          <a:xfrm>
            <a:off x="3096371" y="7579455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000" dirty="0">
                <a:solidFill>
                  <a:srgbClr val="050A30"/>
                </a:solidFill>
                <a:latin typeface="Agrandir Narrow Bold" panose="020B0604020202020204" charset="0"/>
              </a:rPr>
              <a:t>Object is going to be…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0E5D2E25-E278-7858-8B34-A16841D7D6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11" y="8597213"/>
            <a:ext cx="5002949" cy="81794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A536BF-2F2D-F85F-B424-99019A6327AF}"/>
              </a:ext>
            </a:extLst>
          </p:cNvPr>
          <p:cNvSpPr/>
          <p:nvPr/>
        </p:nvSpPr>
        <p:spPr>
          <a:xfrm>
            <a:off x="5084344" y="867399"/>
            <a:ext cx="8111281" cy="1007974"/>
          </a:xfrm>
          <a:prstGeom prst="roundRect">
            <a:avLst>
              <a:gd name="adj" fmla="val 351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98" dirty="0">
                <a:solidFill>
                  <a:srgbClr val="F4F6FC"/>
                </a:solidFill>
                <a:latin typeface="Berlin Sans FB Demi" panose="020E0802020502020306" pitchFamily="34" charset="0"/>
              </a:rPr>
              <a:t>What is attributes?</a:t>
            </a:r>
            <a:endParaRPr kumimoji="0" lang="en-US" sz="5598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0482" y="8691660"/>
            <a:ext cx="1116436" cy="113328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87616" y="8980184"/>
            <a:ext cx="3432328" cy="102969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81200" y="4367957"/>
            <a:ext cx="850914" cy="85091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158194" y="492681"/>
            <a:ext cx="2544403" cy="2485034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096366" y="3817190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 Bold" panose="020B0604020202020204" charset="0"/>
              </a:rPr>
              <a:t>In our example, we will have 3 attributes: 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072850" y="914532"/>
            <a:ext cx="562475" cy="5624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A8E38D-D1A0-6297-3916-F7C29753F992}"/>
              </a:ext>
            </a:extLst>
          </p:cNvPr>
          <p:cNvSpPr txBox="1"/>
          <p:nvPr/>
        </p:nvSpPr>
        <p:spPr>
          <a:xfrm>
            <a:off x="3096371" y="2606737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"/>
              </a:rPr>
              <a:t>They act as containers for data.</a:t>
            </a:r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3272298C-7AB7-1C4F-F681-127C685D29A2}"/>
              </a:ext>
            </a:extLst>
          </p:cNvPr>
          <p:cNvSpPr txBox="1"/>
          <p:nvPr/>
        </p:nvSpPr>
        <p:spPr>
          <a:xfrm>
            <a:off x="3096366" y="7200900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000" dirty="0">
                <a:solidFill>
                  <a:srgbClr val="050A30"/>
                </a:solidFill>
                <a:latin typeface="Agrandir Narrow Bold" panose="020B0604020202020204" charset="0"/>
              </a:rPr>
              <a:t>Our object can access the attributes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747EC1A8-F211-F034-7EE7-79E071CA5DC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7"/>
          <a:stretch/>
        </p:blipFill>
        <p:spPr>
          <a:xfrm>
            <a:off x="6814391" y="4665301"/>
            <a:ext cx="4384023" cy="2333198"/>
          </a:xfrm>
          <a:prstGeom prst="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8951D9C0-B3AE-0C12-A940-030D62D915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91" y="8106901"/>
            <a:ext cx="4384022" cy="195048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1336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A536BF-2F2D-F85F-B424-99019A6327AF}"/>
              </a:ext>
            </a:extLst>
          </p:cNvPr>
          <p:cNvSpPr/>
          <p:nvPr/>
        </p:nvSpPr>
        <p:spPr>
          <a:xfrm>
            <a:off x="4746000" y="868451"/>
            <a:ext cx="8787976" cy="1007974"/>
          </a:xfrm>
          <a:prstGeom prst="roundRect">
            <a:avLst>
              <a:gd name="adj" fmla="val 35101"/>
            </a:avLst>
          </a:prstGeom>
          <a:solidFill>
            <a:srgbClr val="D66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98" dirty="0">
                <a:solidFill>
                  <a:srgbClr val="F4F6FC"/>
                </a:solidFill>
                <a:latin typeface="Berlin Sans FB Demi" panose="020E0802020502020306" pitchFamily="34" charset="0"/>
              </a:rPr>
              <a:t>What is Methods?</a:t>
            </a:r>
            <a:endParaRPr kumimoji="0" lang="en-US" sz="5598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0482" y="8691660"/>
            <a:ext cx="1116436" cy="113328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87616" y="8980184"/>
            <a:ext cx="3432328" cy="10296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158194" y="492681"/>
            <a:ext cx="2544403" cy="2485034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100384" y="2701914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"/>
              </a:rPr>
              <a:t>Set of instructions that perform a task.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85800" y="3543300"/>
            <a:ext cx="562475" cy="562475"/>
          </a:xfrm>
          <a:prstGeom prst="rect">
            <a:avLst/>
          </a:prstGeom>
        </p:spPr>
      </p:pic>
      <p:sp>
        <p:nvSpPr>
          <p:cNvPr id="29" name="TextBox 30">
            <a:extLst>
              <a:ext uri="{FF2B5EF4-FFF2-40B4-BE49-F238E27FC236}">
                <a16:creationId xmlns:a16="http://schemas.microsoft.com/office/drawing/2014/main" id="{D142B503-229B-453E-D035-244F98BFB0D6}"/>
              </a:ext>
            </a:extLst>
          </p:cNvPr>
          <p:cNvSpPr txBox="1"/>
          <p:nvPr/>
        </p:nvSpPr>
        <p:spPr>
          <a:xfrm>
            <a:off x="3096371" y="3922707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 Bold" panose="020B0604020202020204" charset="0"/>
              </a:rPr>
              <a:t> Special Methods: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38580-ED48-4A42-5702-8FE6276E9418}"/>
              </a:ext>
            </a:extLst>
          </p:cNvPr>
          <p:cNvSpPr txBox="1"/>
          <p:nvPr/>
        </p:nvSpPr>
        <p:spPr>
          <a:xfrm>
            <a:off x="3096372" y="5143500"/>
            <a:ext cx="12087231" cy="398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"/>
              </a:rPr>
              <a:t>1- </a:t>
            </a:r>
            <a:r>
              <a:rPr lang="en-US" sz="4299" dirty="0">
                <a:solidFill>
                  <a:srgbClr val="D662A6"/>
                </a:solidFill>
                <a:latin typeface="Agrandir Narrow"/>
              </a:rPr>
              <a:t>__</a:t>
            </a:r>
            <a:r>
              <a:rPr lang="en-US" sz="4299" dirty="0" err="1">
                <a:solidFill>
                  <a:srgbClr val="D662A6"/>
                </a:solidFill>
                <a:latin typeface="Agrandir Narrow"/>
              </a:rPr>
              <a:t>init</a:t>
            </a:r>
            <a:r>
              <a:rPr lang="en-US" sz="4299" dirty="0">
                <a:solidFill>
                  <a:srgbClr val="D662A6"/>
                </a:solidFill>
                <a:latin typeface="Agrandir Narrow"/>
              </a:rPr>
              <a:t>__() </a:t>
            </a:r>
            <a:r>
              <a:rPr lang="en-US" sz="4299" dirty="0">
                <a:solidFill>
                  <a:srgbClr val="050A30"/>
                </a:solidFill>
                <a:latin typeface="Agrandir Narrow"/>
              </a:rPr>
              <a:t>which called </a:t>
            </a:r>
            <a:r>
              <a:rPr lang="en-US" sz="4299" dirty="0">
                <a:solidFill>
                  <a:schemeClr val="accent3"/>
                </a:solidFill>
                <a:latin typeface="Agrandir Narrow"/>
              </a:rPr>
              <a:t>constructor</a:t>
            </a:r>
            <a:r>
              <a:rPr lang="en-US" sz="4299" dirty="0">
                <a:solidFill>
                  <a:srgbClr val="050A30"/>
                </a:solidFill>
                <a:latin typeface="Agrandir Narrow"/>
              </a:rPr>
              <a:t> in other languages, it is going to be executed when the class is being initiated.</a:t>
            </a:r>
          </a:p>
          <a:p>
            <a:pPr marL="0" lvl="0" indent="0" algn="just">
              <a:lnSpc>
                <a:spcPts val="5159"/>
              </a:lnSpc>
              <a:spcBef>
                <a:spcPct val="0"/>
              </a:spcBef>
            </a:pPr>
            <a:endParaRPr lang="en-US" sz="4299" dirty="0">
              <a:solidFill>
                <a:srgbClr val="050A30"/>
              </a:solidFill>
              <a:latin typeface="Agrandir Narrow"/>
            </a:endParaRPr>
          </a:p>
          <a:p>
            <a:pPr marL="0" lvl="0" indent="0" algn="just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"/>
              </a:rPr>
              <a:t>2- </a:t>
            </a:r>
            <a:r>
              <a:rPr lang="en-US" sz="4299" dirty="0">
                <a:solidFill>
                  <a:srgbClr val="D662A6"/>
                </a:solidFill>
                <a:latin typeface="Agrandir Narrow"/>
              </a:rPr>
              <a:t>__del__() </a:t>
            </a:r>
            <a:r>
              <a:rPr lang="en-US" sz="4299" dirty="0">
                <a:solidFill>
                  <a:srgbClr val="050A30"/>
                </a:solidFill>
                <a:latin typeface="Agrandir Narrow"/>
              </a:rPr>
              <a:t>which called </a:t>
            </a:r>
            <a:r>
              <a:rPr lang="en-US" sz="4299" dirty="0">
                <a:solidFill>
                  <a:schemeClr val="accent3"/>
                </a:solidFill>
                <a:latin typeface="Agrandir Narrow"/>
              </a:rPr>
              <a:t>destructor</a:t>
            </a:r>
            <a:r>
              <a:rPr lang="en-US" sz="4299" dirty="0">
                <a:solidFill>
                  <a:srgbClr val="050A30"/>
                </a:solidFill>
                <a:latin typeface="Agrandir Narrow"/>
              </a:rPr>
              <a:t>, it invoked when the instance ( object ) is about to be destroyed.</a:t>
            </a:r>
          </a:p>
        </p:txBody>
      </p:sp>
    </p:spTree>
    <p:extLst>
      <p:ext uri="{BB962C8B-B14F-4D97-AF65-F5344CB8AC3E}">
        <p14:creationId xmlns:p14="http://schemas.microsoft.com/office/powerpoint/2010/main" val="3567398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A536BF-2F2D-F85F-B424-99019A6327AF}"/>
              </a:ext>
            </a:extLst>
          </p:cNvPr>
          <p:cNvSpPr/>
          <p:nvPr/>
        </p:nvSpPr>
        <p:spPr>
          <a:xfrm>
            <a:off x="3921185" y="505434"/>
            <a:ext cx="10437602" cy="1007974"/>
          </a:xfrm>
          <a:prstGeom prst="roundRect">
            <a:avLst>
              <a:gd name="adj" fmla="val 35101"/>
            </a:avLst>
          </a:prstGeom>
          <a:solidFill>
            <a:srgbClr val="D66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98" dirty="0">
                <a:solidFill>
                  <a:srgbClr val="F4F6FC"/>
                </a:solidFill>
                <a:latin typeface="Berlin Sans FB Demi" panose="020E0802020502020306" pitchFamily="34" charset="0"/>
              </a:rPr>
              <a:t>How can we access methods?</a:t>
            </a:r>
            <a:endParaRPr kumimoji="0" lang="en-US" sz="5598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0482" y="8691660"/>
            <a:ext cx="1116436" cy="113328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87616" y="8980184"/>
            <a:ext cx="3432328" cy="10296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158194" y="492681"/>
            <a:ext cx="2544403" cy="2485034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096370" y="2009517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"/>
              </a:rPr>
              <a:t>we can access the methods by calling them 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85800" y="3543300"/>
            <a:ext cx="562475" cy="562475"/>
          </a:xfrm>
          <a:prstGeom prst="rect">
            <a:avLst/>
          </a:prstGeom>
        </p:spPr>
      </p:pic>
      <p:sp>
        <p:nvSpPr>
          <p:cNvPr id="29" name="TextBox 30">
            <a:extLst>
              <a:ext uri="{FF2B5EF4-FFF2-40B4-BE49-F238E27FC236}">
                <a16:creationId xmlns:a16="http://schemas.microsoft.com/office/drawing/2014/main" id="{D142B503-229B-453E-D035-244F98BFB0D6}"/>
              </a:ext>
            </a:extLst>
          </p:cNvPr>
          <p:cNvSpPr txBox="1"/>
          <p:nvPr/>
        </p:nvSpPr>
        <p:spPr>
          <a:xfrm>
            <a:off x="3096371" y="3922707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299" dirty="0">
                <a:solidFill>
                  <a:srgbClr val="050A30"/>
                </a:solidFill>
                <a:latin typeface="Agrandir Narrow Bold" panose="020B0604020202020204" charset="0"/>
              </a:rPr>
              <a:t> </a:t>
            </a:r>
          </a:p>
        </p:txBody>
      </p:sp>
      <p:sp>
        <p:nvSpPr>
          <p:cNvPr id="5" name="Rectangle: Rounded Corners 69">
            <a:extLst>
              <a:ext uri="{FF2B5EF4-FFF2-40B4-BE49-F238E27FC236}">
                <a16:creationId xmlns:a16="http://schemas.microsoft.com/office/drawing/2014/main" id="{C0591BB2-EB93-20D1-DF33-D22C82BD1618}"/>
              </a:ext>
            </a:extLst>
          </p:cNvPr>
          <p:cNvSpPr/>
          <p:nvPr/>
        </p:nvSpPr>
        <p:spPr>
          <a:xfrm>
            <a:off x="12654703" y="4018593"/>
            <a:ext cx="3657599" cy="1007975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052"/>
              </a:lnSpc>
              <a:spcBef>
                <a:spcPct val="0"/>
              </a:spcBef>
            </a:pPr>
            <a:r>
              <a:rPr lang="en-US" sz="4800" dirty="0">
                <a:solidFill>
                  <a:srgbClr val="F4F6FC"/>
                </a:solidFill>
                <a:latin typeface="Berlin Sans FB Demi" panose="020E0802020502020306" pitchFamily="34" charset="0"/>
              </a:rPr>
              <a:t>Output:</a:t>
            </a: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AAC292CE-DAFA-2DEA-4FA3-672E7ADF69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18" y="3467100"/>
            <a:ext cx="8711756" cy="4899105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14C71D2-2D50-F350-0F6F-C65BD9218354}"/>
              </a:ext>
            </a:extLst>
          </p:cNvPr>
          <p:cNvSpPr/>
          <p:nvPr/>
        </p:nvSpPr>
        <p:spPr>
          <a:xfrm rot="10800000">
            <a:off x="5942796" y="7749087"/>
            <a:ext cx="1996045" cy="64825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69F5DA2C-8C85-D0CD-6248-7C15A9301C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865" y="5671455"/>
            <a:ext cx="3327276" cy="885677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514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7224197" y="3961763"/>
            <a:ext cx="4176392" cy="0"/>
          </a:xfrm>
          <a:prstGeom prst="line">
            <a:avLst/>
          </a:prstGeom>
          <a:ln w="47625" cap="flat">
            <a:solidFill>
              <a:srgbClr val="050A3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" name="AutoShape 3"/>
          <p:cNvSpPr/>
          <p:nvPr/>
        </p:nvSpPr>
        <p:spPr>
          <a:xfrm>
            <a:off x="4661971" y="1706024"/>
            <a:ext cx="1346898" cy="0"/>
          </a:xfrm>
          <a:prstGeom prst="line">
            <a:avLst/>
          </a:prstGeom>
          <a:ln w="47625" cap="flat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120093" y="1696924"/>
            <a:ext cx="1369195" cy="0"/>
          </a:xfrm>
          <a:prstGeom prst="line">
            <a:avLst/>
          </a:prstGeom>
          <a:ln w="47625" cap="flat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4010398" y="2309972"/>
            <a:ext cx="1255520" cy="0"/>
          </a:xfrm>
          <a:prstGeom prst="line">
            <a:avLst/>
          </a:prstGeom>
          <a:ln w="47625" cap="flat">
            <a:solidFill>
              <a:srgbClr val="050A3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AutoShape 6"/>
          <p:cNvSpPr/>
          <p:nvPr/>
        </p:nvSpPr>
        <p:spPr>
          <a:xfrm rot="5400000">
            <a:off x="12904391" y="2281821"/>
            <a:ext cx="1217420" cy="0"/>
          </a:xfrm>
          <a:prstGeom prst="line">
            <a:avLst/>
          </a:prstGeom>
          <a:ln w="47625" cap="flat">
            <a:solidFill>
              <a:srgbClr val="050A3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36075" y="9257302"/>
            <a:ext cx="3432328" cy="10296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6454" y="6971110"/>
            <a:ext cx="3475783" cy="329883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253939" y="7248525"/>
            <a:ext cx="578012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01"/>
              </a:lnSpc>
              <a:spcBef>
                <a:spcPct val="0"/>
              </a:spcBef>
            </a:pPr>
            <a:r>
              <a:rPr lang="en-US" sz="3167" u="none" dirty="0">
                <a:solidFill>
                  <a:srgbClr val="050A30"/>
                </a:solidFill>
                <a:latin typeface="Agrandir Narrow"/>
              </a:rPr>
              <a:t>To till that this student is attending the boot camp.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8627" y="3058564"/>
            <a:ext cx="5308622" cy="63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4"/>
              </a:lnSpc>
              <a:spcBef>
                <a:spcPct val="0"/>
              </a:spcBef>
            </a:pPr>
            <a:r>
              <a:rPr lang="en-US" sz="4228" dirty="0">
                <a:solidFill>
                  <a:srgbClr val="7A54A1"/>
                </a:solidFill>
                <a:latin typeface="Agrandir Narrow Bold"/>
              </a:rPr>
              <a:t>__</a:t>
            </a:r>
            <a:r>
              <a:rPr lang="en-US" sz="4228" dirty="0" err="1">
                <a:solidFill>
                  <a:srgbClr val="7A54A1"/>
                </a:solidFill>
                <a:latin typeface="Agrandir Narrow Bold"/>
              </a:rPr>
              <a:t>init</a:t>
            </a:r>
            <a:r>
              <a:rPr lang="en-US" sz="4228" dirty="0">
                <a:solidFill>
                  <a:srgbClr val="7A54A1"/>
                </a:solidFill>
                <a:latin typeface="Agrandir Narrow Bold"/>
              </a:rPr>
              <a:t>__()</a:t>
            </a:r>
            <a:endParaRPr lang="en-US" sz="4228" u="none" dirty="0">
              <a:solidFill>
                <a:srgbClr val="7A54A1"/>
              </a:solidFill>
              <a:latin typeface="Agrandir Narrow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26909" y="3726600"/>
            <a:ext cx="5642820" cy="93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3083" dirty="0">
                <a:solidFill>
                  <a:srgbClr val="050A30"/>
                </a:solidFill>
                <a:latin typeface="Agrandir Narrow"/>
              </a:rPr>
              <a:t>To return the student information.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70501" y="3058564"/>
            <a:ext cx="6355637" cy="63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4"/>
              </a:lnSpc>
              <a:spcBef>
                <a:spcPct val="0"/>
              </a:spcBef>
            </a:pPr>
            <a:r>
              <a:rPr lang="en-US" sz="4228" dirty="0">
                <a:solidFill>
                  <a:srgbClr val="7A54A1"/>
                </a:solidFill>
                <a:latin typeface="Agrandir Narrow Bold"/>
              </a:rPr>
              <a:t>Info()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3283" y="6528197"/>
            <a:ext cx="5701434" cy="63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74"/>
              </a:lnSpc>
              <a:spcBef>
                <a:spcPct val="0"/>
              </a:spcBef>
            </a:pPr>
            <a:r>
              <a:rPr lang="en-US" sz="4228" dirty="0">
                <a:solidFill>
                  <a:srgbClr val="7A54A1"/>
                </a:solidFill>
                <a:latin typeface="Agrandir Narrow Bold"/>
              </a:rPr>
              <a:t>Attend()</a:t>
            </a:r>
            <a:endParaRPr lang="en-US" sz="4228" u="none" dirty="0">
              <a:solidFill>
                <a:srgbClr val="7A54A1"/>
              </a:solidFill>
              <a:latin typeface="Agrandir Narrow Bold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2E70DE-9128-A4C9-6B7F-BAD66F12AD7F}"/>
              </a:ext>
            </a:extLst>
          </p:cNvPr>
          <p:cNvSpPr/>
          <p:nvPr/>
        </p:nvSpPr>
        <p:spPr>
          <a:xfrm>
            <a:off x="6001722" y="804616"/>
            <a:ext cx="6176491" cy="1255521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624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Berlin Sans FB Demi" panose="020E0802020502020306" pitchFamily="34" charset="0"/>
              </a:rPr>
              <a:t>Methods in our example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85800" y="451651"/>
            <a:ext cx="1561364" cy="85449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574013" y="529842"/>
            <a:ext cx="850914" cy="85091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858966" y="4903016"/>
            <a:ext cx="4266468" cy="493233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6362051" y="2019300"/>
            <a:ext cx="423923" cy="423923"/>
          </a:xfrm>
          <a:prstGeom prst="rect">
            <a:avLst/>
          </a:prstGeom>
        </p:spPr>
      </p:pic>
      <p:sp>
        <p:nvSpPr>
          <p:cNvPr id="25" name="TextBox 30">
            <a:extLst>
              <a:ext uri="{FF2B5EF4-FFF2-40B4-BE49-F238E27FC236}">
                <a16:creationId xmlns:a16="http://schemas.microsoft.com/office/drawing/2014/main" id="{BBED8ABA-9451-F7D7-C496-A197A7768F02}"/>
              </a:ext>
            </a:extLst>
          </p:cNvPr>
          <p:cNvSpPr txBox="1"/>
          <p:nvPr/>
        </p:nvSpPr>
        <p:spPr>
          <a:xfrm>
            <a:off x="141545" y="7336013"/>
            <a:ext cx="12087231" cy="64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9"/>
              </a:lnSpc>
              <a:spcBef>
                <a:spcPct val="0"/>
              </a:spcBef>
            </a:pPr>
            <a:r>
              <a:rPr lang="en-US" sz="4000" dirty="0">
                <a:solidFill>
                  <a:srgbClr val="050A30"/>
                </a:solidFill>
                <a:latin typeface="Agrandir Narrow Bold" panose="020B0604020202020204" charset="0"/>
              </a:rPr>
              <a:t>Object creation is going to be like..</a:t>
            </a:r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id="{E1C6B597-DD21-CE4F-9E79-2CDC4F73F8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63" y="8485766"/>
            <a:ext cx="9098181" cy="57006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id="{E4B0AC8C-D7F4-1338-D85B-4F27D29C1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0925"/>
            <a:ext cx="13047726" cy="609340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483</Words>
  <Application>Microsoft Office PowerPoint</Application>
  <PresentationFormat>Custom</PresentationFormat>
  <Paragraphs>94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urw-din</vt:lpstr>
      <vt:lpstr>Berlin Sans FB Demi</vt:lpstr>
      <vt:lpstr>Arial</vt:lpstr>
      <vt:lpstr>Verdana</vt:lpstr>
      <vt:lpstr>Open Sans Light Bold</vt:lpstr>
      <vt:lpstr>Open Sans Light</vt:lpstr>
      <vt:lpstr>Agrandir Narrow</vt:lpstr>
      <vt:lpstr>Calibri</vt:lpstr>
      <vt:lpstr>Bauhaus 93</vt:lpstr>
      <vt:lpstr>Agrandir Narrow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Minimalist Artificial Intelligence Technology Presentation</dc:title>
  <dc:creator>renad alnuaim</dc:creator>
  <cp:lastModifiedBy>razan sharaf</cp:lastModifiedBy>
  <cp:revision>42</cp:revision>
  <dcterms:created xsi:type="dcterms:W3CDTF">2006-08-16T00:00:00Z</dcterms:created>
  <dcterms:modified xsi:type="dcterms:W3CDTF">2022-12-06T15:01:35Z</dcterms:modified>
  <dc:identifier>DAFSp_Os8b8</dc:identifier>
</cp:coreProperties>
</file>